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e641126fe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e641126fe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7.jpg"/><Relationship Id="rId6" Type="http://schemas.openxmlformats.org/officeDocument/2006/relationships/image" Target="../media/image10.jpg"/><Relationship Id="rId7"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5.xml"/><Relationship Id="rId4" Type="http://schemas.openxmlformats.org/officeDocument/2006/relationships/slide" Target="/ppt/slides/slide6.xml"/><Relationship Id="rId5" Type="http://schemas.openxmlformats.org/officeDocument/2006/relationships/slide" Target="/ppt/slides/slide9.xml"/><Relationship Id="rId6" Type="http://schemas.openxmlformats.org/officeDocument/2006/relationships/slide" Target="/ppt/slid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Happy Minds</a:t>
            </a:r>
            <a:endParaRPr/>
          </a:p>
          <a:p>
            <a:pPr indent="0" lvl="0" marL="0" rtl="0" algn="l">
              <a:spcBef>
                <a:spcPts val="0"/>
              </a:spcBef>
              <a:spcAft>
                <a:spcPts val="0"/>
              </a:spcAft>
              <a:buNone/>
            </a:pPr>
            <a:r>
              <a:rPr lang="en-GB" sz="2300"/>
              <a:t>A Mental Health Awareness Hub</a:t>
            </a:r>
            <a:endParaRPr sz="2300"/>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Created by: Matt Saxton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timeline</a:t>
            </a:r>
            <a:endParaRPr/>
          </a:p>
        </p:txBody>
      </p:sp>
      <p:sp>
        <p:nvSpPr>
          <p:cNvPr id="337" name="Google Shape;337;p26"/>
          <p:cNvSpPr txBox="1"/>
          <p:nvPr/>
        </p:nvSpPr>
        <p:spPr>
          <a:xfrm>
            <a:off x="1354533"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JAN</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38" name="Google Shape;338;p26"/>
          <p:cNvSpPr txBox="1"/>
          <p:nvPr/>
        </p:nvSpPr>
        <p:spPr>
          <a:xfrm>
            <a:off x="1158086" y="2894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Lorem Ipsum</a:t>
            </a:r>
            <a:endParaRPr sz="1000">
              <a:solidFill>
                <a:srgbClr val="FFFFFF"/>
              </a:solidFill>
              <a:latin typeface="Roboto"/>
              <a:ea typeface="Roboto"/>
              <a:cs typeface="Roboto"/>
              <a:sym typeface="Roboto"/>
            </a:endParaRPr>
          </a:p>
        </p:txBody>
      </p:sp>
      <p:sp>
        <p:nvSpPr>
          <p:cNvPr id="339" name="Google Shape;339;p26"/>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Lorem ipsum dolor sit amet, consectetur adipiscing.</a:t>
            </a:r>
            <a:endParaRPr sz="800">
              <a:solidFill>
                <a:srgbClr val="FFFFFF"/>
              </a:solidFill>
              <a:latin typeface="Roboto"/>
              <a:ea typeface="Roboto"/>
              <a:cs typeface="Roboto"/>
              <a:sym typeface="Roboto"/>
            </a:endParaRPr>
          </a:p>
        </p:txBody>
      </p:sp>
      <p:sp>
        <p:nvSpPr>
          <p:cNvPr id="340" name="Google Shape;340;p26"/>
          <p:cNvSpPr txBox="1"/>
          <p:nvPr/>
        </p:nvSpPr>
        <p:spPr>
          <a:xfrm>
            <a:off x="245622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FEB</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41" name="Google Shape;341;p26"/>
          <p:cNvSpPr txBox="1"/>
          <p:nvPr/>
        </p:nvSpPr>
        <p:spPr>
          <a:xfrm>
            <a:off x="2302396"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Sit Amet</a:t>
            </a:r>
            <a:endParaRPr sz="1000">
              <a:solidFill>
                <a:srgbClr val="FFFFFF"/>
              </a:solidFill>
              <a:latin typeface="Roboto"/>
              <a:ea typeface="Roboto"/>
              <a:cs typeface="Roboto"/>
              <a:sym typeface="Roboto"/>
            </a:endParaRPr>
          </a:p>
        </p:txBody>
      </p:sp>
      <p:sp>
        <p:nvSpPr>
          <p:cNvPr id="342" name="Google Shape;342;p26"/>
          <p:cNvSpPr txBox="1"/>
          <p:nvPr/>
        </p:nvSpPr>
        <p:spPr>
          <a:xfrm>
            <a:off x="2302396"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Lorem ipsum dolor sit amet, consectetur adipiscing.</a:t>
            </a:r>
            <a:endParaRPr sz="800">
              <a:solidFill>
                <a:srgbClr val="FFFFFF"/>
              </a:solidFill>
              <a:latin typeface="Roboto"/>
              <a:ea typeface="Roboto"/>
              <a:cs typeface="Roboto"/>
              <a:sym typeface="Roboto"/>
            </a:endParaRPr>
          </a:p>
        </p:txBody>
      </p:sp>
      <p:sp>
        <p:nvSpPr>
          <p:cNvPr id="343" name="Google Shape;343;p26"/>
          <p:cNvSpPr txBox="1"/>
          <p:nvPr/>
        </p:nvSpPr>
        <p:spPr>
          <a:xfrm>
            <a:off x="3550435"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MAR</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344" name="Google Shape;344;p26"/>
          <p:cNvSpPr txBox="1"/>
          <p:nvPr/>
        </p:nvSpPr>
        <p:spPr>
          <a:xfrm>
            <a:off x="343890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Donec Ultrices</a:t>
            </a:r>
            <a:endParaRPr sz="1000">
              <a:solidFill>
                <a:srgbClr val="FFFFFF"/>
              </a:solidFill>
              <a:latin typeface="Roboto"/>
              <a:ea typeface="Roboto"/>
              <a:cs typeface="Roboto"/>
              <a:sym typeface="Roboto"/>
            </a:endParaRPr>
          </a:p>
        </p:txBody>
      </p:sp>
      <p:sp>
        <p:nvSpPr>
          <p:cNvPr id="345" name="Google Shape;345;p26"/>
          <p:cNvSpPr txBox="1"/>
          <p:nvPr/>
        </p:nvSpPr>
        <p:spPr>
          <a:xfrm>
            <a:off x="3438904" y="330702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Lorem ipsum dolor sit amet, consectetur adipiscing.</a:t>
            </a:r>
            <a:endParaRPr sz="800">
              <a:solidFill>
                <a:srgbClr val="FFFFFF"/>
              </a:solidFill>
              <a:latin typeface="Roboto"/>
              <a:ea typeface="Roboto"/>
              <a:cs typeface="Roboto"/>
              <a:sym typeface="Roboto"/>
            </a:endParaRPr>
          </a:p>
        </p:txBody>
      </p:sp>
      <p:sp>
        <p:nvSpPr>
          <p:cNvPr id="346" name="Google Shape;346;p26"/>
          <p:cNvSpPr txBox="1"/>
          <p:nvPr/>
        </p:nvSpPr>
        <p:spPr>
          <a:xfrm>
            <a:off x="464199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APR</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47" name="Google Shape;347;p26"/>
          <p:cNvSpPr txBox="1"/>
          <p:nvPr/>
        </p:nvSpPr>
        <p:spPr>
          <a:xfrm>
            <a:off x="4572659"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Litora</a:t>
            </a:r>
            <a:endParaRPr sz="1000">
              <a:solidFill>
                <a:schemeClr val="lt1"/>
              </a:solidFill>
              <a:latin typeface="Roboto"/>
              <a:ea typeface="Roboto"/>
              <a:cs typeface="Roboto"/>
              <a:sym typeface="Roboto"/>
            </a:endParaRPr>
          </a:p>
        </p:txBody>
      </p:sp>
      <p:sp>
        <p:nvSpPr>
          <p:cNvPr id="348" name="Google Shape;348;p26"/>
          <p:cNvSpPr txBox="1"/>
          <p:nvPr/>
        </p:nvSpPr>
        <p:spPr>
          <a:xfrm>
            <a:off x="4572659"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Lorem ipsum dolor sit amet, consectetur adipiscing.</a:t>
            </a:r>
            <a:endParaRPr sz="800">
              <a:solidFill>
                <a:schemeClr val="lt1"/>
              </a:solidFill>
              <a:latin typeface="Roboto"/>
              <a:ea typeface="Roboto"/>
              <a:cs typeface="Roboto"/>
              <a:sym typeface="Roboto"/>
            </a:endParaRPr>
          </a:p>
        </p:txBody>
      </p:sp>
      <p:sp>
        <p:nvSpPr>
          <p:cNvPr id="349" name="Google Shape;349;p26"/>
          <p:cNvSpPr txBox="1"/>
          <p:nvPr/>
        </p:nvSpPr>
        <p:spPr>
          <a:xfrm>
            <a:off x="573029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MAY</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50" name="Google Shape;350;p26"/>
          <p:cNvSpPr txBox="1"/>
          <p:nvPr/>
        </p:nvSpPr>
        <p:spPr>
          <a:xfrm>
            <a:off x="5703047"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Quis Diam</a:t>
            </a:r>
            <a:endParaRPr sz="1000">
              <a:solidFill>
                <a:schemeClr val="lt1"/>
              </a:solidFill>
              <a:latin typeface="Roboto"/>
              <a:ea typeface="Roboto"/>
              <a:cs typeface="Roboto"/>
              <a:sym typeface="Roboto"/>
            </a:endParaRPr>
          </a:p>
        </p:txBody>
      </p:sp>
      <p:sp>
        <p:nvSpPr>
          <p:cNvPr id="351" name="Google Shape;351;p26"/>
          <p:cNvSpPr txBox="1"/>
          <p:nvPr/>
        </p:nvSpPr>
        <p:spPr>
          <a:xfrm>
            <a:off x="5703047"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Lorem ipsum dolor sit amet, consectetur adipiscing.</a:t>
            </a:r>
            <a:endParaRPr sz="800">
              <a:solidFill>
                <a:schemeClr val="lt1"/>
              </a:solidFill>
              <a:latin typeface="Roboto"/>
              <a:ea typeface="Roboto"/>
              <a:cs typeface="Roboto"/>
              <a:sym typeface="Roboto"/>
            </a:endParaRPr>
          </a:p>
        </p:txBody>
      </p:sp>
      <p:sp>
        <p:nvSpPr>
          <p:cNvPr id="352" name="Google Shape;352;p26"/>
          <p:cNvSpPr txBox="1"/>
          <p:nvPr/>
        </p:nvSpPr>
        <p:spPr>
          <a:xfrm>
            <a:off x="682221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JUN</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353" name="Google Shape;353;p26"/>
          <p:cNvSpPr txBox="1"/>
          <p:nvPr/>
        </p:nvSpPr>
        <p:spPr>
          <a:xfrm>
            <a:off x="683718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Dolor Lorem</a:t>
            </a:r>
            <a:endParaRPr sz="1000">
              <a:solidFill>
                <a:schemeClr val="lt1"/>
              </a:solidFill>
              <a:latin typeface="Roboto"/>
              <a:ea typeface="Roboto"/>
              <a:cs typeface="Roboto"/>
              <a:sym typeface="Roboto"/>
            </a:endParaRPr>
          </a:p>
        </p:txBody>
      </p:sp>
      <p:sp>
        <p:nvSpPr>
          <p:cNvPr id="354" name="Google Shape;354;p26"/>
          <p:cNvSpPr txBox="1"/>
          <p:nvPr/>
        </p:nvSpPr>
        <p:spPr>
          <a:xfrm>
            <a:off x="6837184"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Lorem ipsum dolor sit amet, consectetur adipiscing.</a:t>
            </a:r>
            <a:endParaRPr sz="800">
              <a:solidFill>
                <a:schemeClr val="lt1"/>
              </a:solidFill>
              <a:latin typeface="Roboto"/>
              <a:ea typeface="Roboto"/>
              <a:cs typeface="Roboto"/>
              <a:sym typeface="Roboto"/>
            </a:endParaRPr>
          </a:p>
        </p:txBody>
      </p:sp>
      <p:cxnSp>
        <p:nvCxnSpPr>
          <p:cNvPr id="355" name="Google Shape;355;p26"/>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356" name="Google Shape;356;p26"/>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57" name="Google Shape;357;p26"/>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58" name="Google Shape;358;p26"/>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359" name="Google Shape;359;p26"/>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360" name="Google Shape;360;p26"/>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61" name="Google Shape;361;p26"/>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362" name="Google Shape;362;p26"/>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63" name="Google Shape;363;p26"/>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64" name="Google Shape;364;p26"/>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365" name="Google Shape;365;p26"/>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66" name="Google Shape;366;p26"/>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67" name="Google Shape;367;p26"/>
          <p:cNvCxnSpPr/>
          <p:nvPr/>
        </p:nvCxnSpPr>
        <p:spPr>
          <a:xfrm>
            <a:off x="612935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368" name="Google Shape;368;p26"/>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69" name="Google Shape;369;p26"/>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370" name="Google Shape;370;p26"/>
          <p:cNvCxnSpPr/>
          <p:nvPr/>
        </p:nvCxnSpPr>
        <p:spPr>
          <a:xfrm>
            <a:off x="7221273"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371" name="Google Shape;371;p26"/>
          <p:cNvSpPr/>
          <p:nvPr/>
        </p:nvSpPr>
        <p:spPr>
          <a:xfrm flipH="1">
            <a:off x="6687693"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372" name="Google Shape;372;p26"/>
          <p:cNvSpPr/>
          <p:nvPr/>
        </p:nvSpPr>
        <p:spPr>
          <a:xfrm>
            <a:off x="668732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pic>
        <p:nvPicPr>
          <p:cNvPr id="373" name="Google Shape;373;p26"/>
          <p:cNvPicPr preferRelativeResize="0"/>
          <p:nvPr/>
        </p:nvPicPr>
        <p:blipFill>
          <a:blip r:embed="rId3">
            <a:alphaModFix/>
          </a:blip>
          <a:stretch>
            <a:fillRect/>
          </a:stretch>
        </p:blipFill>
        <p:spPr>
          <a:xfrm>
            <a:off x="1066800" y="1690925"/>
            <a:ext cx="7010400" cy="2809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Complications</a:t>
            </a:r>
            <a:endParaRPr/>
          </a:p>
        </p:txBody>
      </p:sp>
      <p:sp>
        <p:nvSpPr>
          <p:cNvPr id="379" name="Google Shape;379;p27"/>
          <p:cNvSpPr txBox="1"/>
          <p:nvPr>
            <p:ph idx="1" type="body"/>
          </p:nvPr>
        </p:nvSpPr>
        <p:spPr>
          <a:xfrm>
            <a:off x="4365725" y="1249950"/>
            <a:ext cx="4318500" cy="264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Due to time con</a:t>
            </a:r>
            <a:r>
              <a:rPr lang="en-GB"/>
              <a:t>straints, the forums were not implemented. The forum is to be run using Strapi, SocketIO, React, and MongoDB.</a:t>
            </a:r>
            <a:endParaRPr/>
          </a:p>
          <a:p>
            <a:pPr indent="0" lvl="0" marL="0" rtl="0" algn="l">
              <a:spcBef>
                <a:spcPts val="1600"/>
              </a:spcBef>
              <a:spcAft>
                <a:spcPts val="0"/>
              </a:spcAft>
              <a:buNone/>
            </a:pPr>
            <a:r>
              <a:rPr lang="en-GB"/>
              <a:t>The user is required to be logged in to post or comment on the forum pagges. This is tracked through the “isLoggedIn” status check. Once logged in, the user will be able to comment or post new forum threads.</a:t>
            </a:r>
            <a:endParaRPr/>
          </a:p>
          <a:p>
            <a:pPr indent="0" lvl="0" marL="0" rtl="0" algn="l">
              <a:spcBef>
                <a:spcPts val="1600"/>
              </a:spcBef>
              <a:spcAft>
                <a:spcPts val="1600"/>
              </a:spcAft>
              <a:buNone/>
            </a:pPr>
            <a:r>
              <a:rPr lang="en-GB"/>
              <a:t>Issues setting up the NginX and Strapi backend on DigitalOcean as Strapi has a known issue where their service is not properly connecting to the DigitalOcean API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8"/>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Live Demo</a:t>
            </a:r>
            <a:endParaRPr b="1"/>
          </a:p>
        </p:txBody>
      </p:sp>
      <p:sp>
        <p:nvSpPr>
          <p:cNvPr id="385" name="Google Shape;385;p28"/>
          <p:cNvSpPr txBox="1"/>
          <p:nvPr>
            <p:ph idx="1" type="body"/>
          </p:nvPr>
        </p:nvSpPr>
        <p:spPr>
          <a:xfrm>
            <a:off x="645300" y="2644025"/>
            <a:ext cx="3063300" cy="970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Time for a demonstration!</a:t>
            </a:r>
            <a:endParaRPr/>
          </a:p>
        </p:txBody>
      </p:sp>
      <p:grpSp>
        <p:nvGrpSpPr>
          <p:cNvPr id="386" name="Google Shape;386;p28"/>
          <p:cNvGrpSpPr/>
          <p:nvPr/>
        </p:nvGrpSpPr>
        <p:grpSpPr>
          <a:xfrm>
            <a:off x="4066820" y="1553491"/>
            <a:ext cx="3159984" cy="2439109"/>
            <a:chOff x="3553042" y="1657806"/>
            <a:chExt cx="3461100" cy="2671532"/>
          </a:xfrm>
        </p:grpSpPr>
        <p:sp>
          <p:nvSpPr>
            <p:cNvPr id="387" name="Google Shape;387;p2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95" name="Google Shape;395;p28"/>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96" name="Google Shape;396;p28"/>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 name="Google Shape;397;p28"/>
          <p:cNvGrpSpPr/>
          <p:nvPr/>
        </p:nvGrpSpPr>
        <p:grpSpPr>
          <a:xfrm>
            <a:off x="6762480" y="2546254"/>
            <a:ext cx="1024386" cy="1522884"/>
            <a:chOff x="6505573" y="2745170"/>
            <a:chExt cx="1122000" cy="1668000"/>
          </a:xfrm>
        </p:grpSpPr>
        <p:sp>
          <p:nvSpPr>
            <p:cNvPr id="398" name="Google Shape;398;p28"/>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8"/>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02" name="Google Shape;402;p28"/>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403" name="Google Shape;403;p28"/>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28"/>
          <p:cNvGrpSpPr/>
          <p:nvPr/>
        </p:nvGrpSpPr>
        <p:grpSpPr>
          <a:xfrm>
            <a:off x="6405845" y="3121897"/>
            <a:ext cx="520684" cy="1036470"/>
            <a:chOff x="9543736" y="4486132"/>
            <a:chExt cx="570300" cy="1135235"/>
          </a:xfrm>
        </p:grpSpPr>
        <p:sp>
          <p:nvSpPr>
            <p:cNvPr id="405" name="Google Shape;405;p28"/>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8"/>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8"/>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09" name="Google Shape;409;p28"/>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410" name="Google Shape;410;p28"/>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28"/>
          <p:cNvGrpSpPr/>
          <p:nvPr/>
        </p:nvGrpSpPr>
        <p:grpSpPr>
          <a:xfrm>
            <a:off x="7564804" y="3443361"/>
            <a:ext cx="455496" cy="692277"/>
            <a:chOff x="7384375" y="3728000"/>
            <a:chExt cx="498900" cy="758244"/>
          </a:xfrm>
        </p:grpSpPr>
        <p:sp>
          <p:nvSpPr>
            <p:cNvPr id="412" name="Google Shape;412;p28"/>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8"/>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28"/>
          <p:cNvGrpSpPr/>
          <p:nvPr/>
        </p:nvGrpSpPr>
        <p:grpSpPr>
          <a:xfrm>
            <a:off x="7564836" y="3561758"/>
            <a:ext cx="478081" cy="462776"/>
            <a:chOff x="7384385" y="3857442"/>
            <a:chExt cx="523637" cy="506874"/>
          </a:xfrm>
        </p:grpSpPr>
        <p:sp>
          <p:nvSpPr>
            <p:cNvPr id="417" name="Google Shape;417;p28"/>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8"/>
            <p:cNvGrpSpPr/>
            <p:nvPr/>
          </p:nvGrpSpPr>
          <p:grpSpPr>
            <a:xfrm>
              <a:off x="7384385" y="3857442"/>
              <a:ext cx="523637" cy="498900"/>
              <a:chOff x="7384385" y="3857442"/>
              <a:chExt cx="523637" cy="498900"/>
            </a:xfrm>
          </p:grpSpPr>
          <p:sp>
            <p:nvSpPr>
              <p:cNvPr id="419" name="Google Shape;419;p28"/>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8"/>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421" name="Google Shape;421;p28"/>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422" name="Google Shape;422;p28"/>
          <p:cNvGrpSpPr/>
          <p:nvPr/>
        </p:nvGrpSpPr>
        <p:grpSpPr>
          <a:xfrm>
            <a:off x="8110843" y="3443361"/>
            <a:ext cx="435785" cy="692277"/>
            <a:chOff x="7982421" y="3727763"/>
            <a:chExt cx="477311" cy="758244"/>
          </a:xfrm>
        </p:grpSpPr>
        <p:sp>
          <p:nvSpPr>
            <p:cNvPr id="423" name="Google Shape;423;p28"/>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8"/>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8"/>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8"/>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8"/>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31" name="Google Shape;431;p28"/>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4300" y="710800"/>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235" name="Google Shape;235;p18"/>
          <p:cNvSpPr txBox="1"/>
          <p:nvPr/>
        </p:nvSpPr>
        <p:spPr>
          <a:xfrm>
            <a:off x="1294301" y="152032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a:solidFill>
                  <a:srgbClr val="FFFFFF"/>
                </a:solidFill>
                <a:latin typeface="Montserrat"/>
                <a:ea typeface="Montserrat"/>
                <a:cs typeface="Montserrat"/>
                <a:sym typeface="Montserrat"/>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1845826"/>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a:solidFill>
                  <a:srgbClr val="FFFFFF"/>
                </a:solidFill>
                <a:latin typeface="Montserrat"/>
                <a:ea typeface="Montserrat"/>
                <a:cs typeface="Montserrat"/>
                <a:sym typeface="Montserrat"/>
              </a:rPr>
              <a:t>Motivation</a:t>
            </a:r>
            <a:endParaRPr>
              <a:solidFill>
                <a:srgbClr val="FFFFFF"/>
              </a:solidFill>
              <a:latin typeface="Montserrat"/>
              <a:ea typeface="Montserrat"/>
              <a:cs typeface="Montserrat"/>
              <a:sym typeface="Montserrat"/>
            </a:endParaRPr>
          </a:p>
        </p:txBody>
      </p:sp>
      <p:sp>
        <p:nvSpPr>
          <p:cNvPr id="237" name="Google Shape;237;p18"/>
          <p:cNvSpPr txBox="1"/>
          <p:nvPr/>
        </p:nvSpPr>
        <p:spPr>
          <a:xfrm>
            <a:off x="1294301" y="217132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Project Objective</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301" y="249682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Target Audience</a:t>
            </a:r>
            <a:endParaRPr sz="1800">
              <a:solidFill>
                <a:srgbClr val="CACACA"/>
              </a:solidFill>
              <a:latin typeface="Average"/>
              <a:ea typeface="Average"/>
              <a:cs typeface="Average"/>
              <a:sym typeface="Average"/>
            </a:endParaRPr>
          </a:p>
        </p:txBody>
      </p:sp>
      <p:sp>
        <p:nvSpPr>
          <p:cNvPr id="239" name="Google Shape;239;p18"/>
          <p:cNvSpPr txBox="1"/>
          <p:nvPr/>
        </p:nvSpPr>
        <p:spPr>
          <a:xfrm>
            <a:off x="1294301" y="2822327"/>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a:solidFill>
                  <a:srgbClr val="FFFFFF"/>
                </a:solidFill>
                <a:latin typeface="Montserrat"/>
                <a:ea typeface="Montserrat"/>
                <a:cs typeface="Montserrat"/>
                <a:sym typeface="Montserrat"/>
              </a:rPr>
              <a:t>How It’s Created</a:t>
            </a:r>
            <a:endParaRPr>
              <a:solidFill>
                <a:srgbClr val="FFFFFF"/>
              </a:solidFill>
              <a:latin typeface="Montserrat"/>
              <a:ea typeface="Montserrat"/>
              <a:cs typeface="Montserrat"/>
              <a:sym typeface="Montserrat"/>
            </a:endParaRPr>
          </a:p>
        </p:txBody>
      </p:sp>
      <p:sp>
        <p:nvSpPr>
          <p:cNvPr id="240" name="Google Shape;240;p18"/>
          <p:cNvSpPr txBox="1"/>
          <p:nvPr/>
        </p:nvSpPr>
        <p:spPr>
          <a:xfrm>
            <a:off x="1294298" y="3147825"/>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a:solidFill>
                  <a:srgbClr val="FFFFFF"/>
                </a:solidFill>
                <a:latin typeface="Montserrat"/>
                <a:ea typeface="Montserrat"/>
                <a:cs typeface="Montserrat"/>
                <a:sym typeface="Montserrat"/>
              </a:rPr>
              <a:t>Software</a:t>
            </a:r>
            <a:r>
              <a:rPr lang="en-GB">
                <a:solidFill>
                  <a:srgbClr val="CACACA"/>
                </a:solidFill>
                <a:latin typeface="Montserrat"/>
                <a:ea typeface="Montserrat"/>
                <a:cs typeface="Montserrat"/>
                <a:sym typeface="Montserrat"/>
              </a:rPr>
              <a:t> </a:t>
            </a:r>
            <a:r>
              <a:rPr lang="en-GB">
                <a:solidFill>
                  <a:srgbClr val="FFFFFF"/>
                </a:solidFill>
                <a:latin typeface="Montserrat"/>
                <a:ea typeface="Montserrat"/>
                <a:cs typeface="Montserrat"/>
                <a:sym typeface="Montserrat"/>
              </a:rPr>
              <a:t>Process</a:t>
            </a:r>
            <a:endParaRPr>
              <a:solidFill>
                <a:srgbClr val="FFFFFF"/>
              </a:solidFill>
              <a:latin typeface="Montserrat"/>
              <a:ea typeface="Montserrat"/>
              <a:cs typeface="Montserrat"/>
              <a:sym typeface="Montserrat"/>
            </a:endParaRPr>
          </a:p>
        </p:txBody>
      </p:sp>
      <p:sp>
        <p:nvSpPr>
          <p:cNvPr id="241" name="Google Shape;241;p18"/>
          <p:cNvSpPr txBox="1"/>
          <p:nvPr/>
        </p:nvSpPr>
        <p:spPr>
          <a:xfrm>
            <a:off x="1294301" y="347332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5">
                  <a:extLst>
                    <a:ext uri="{A12FA001-AC4F-418D-AE19-62706E023703}">
                      <ahyp:hlinkClr val="tx"/>
                    </a:ext>
                  </a:extLst>
                </a:hlinkClick>
              </a:rPr>
              <a:t>Introducing: </a:t>
            </a:r>
            <a:r>
              <a:rPr lang="en-GB">
                <a:solidFill>
                  <a:srgbClr val="FFFFFF"/>
                </a:solidFill>
                <a:latin typeface="Montserrat"/>
                <a:ea typeface="Montserrat"/>
                <a:cs typeface="Montserrat"/>
                <a:sym typeface="Montserrat"/>
              </a:rPr>
              <a:t>Strapi</a:t>
            </a:r>
            <a:endParaRPr>
              <a:solidFill>
                <a:srgbClr val="FFFFFF"/>
              </a:solidFill>
              <a:latin typeface="Montserrat"/>
              <a:ea typeface="Montserrat"/>
              <a:cs typeface="Montserrat"/>
              <a:sym typeface="Montserrat"/>
            </a:endParaRPr>
          </a:p>
        </p:txBody>
      </p:sp>
      <p:sp>
        <p:nvSpPr>
          <p:cNvPr id="242" name="Google Shape;242;p18"/>
          <p:cNvSpPr txBox="1"/>
          <p:nvPr/>
        </p:nvSpPr>
        <p:spPr>
          <a:xfrm>
            <a:off x="1294301" y="379882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6">
                  <a:extLst>
                    <a:ext uri="{A12FA001-AC4F-418D-AE19-62706E023703}">
                      <ahyp:hlinkClr val="tx"/>
                    </a:ext>
                  </a:extLst>
                </a:hlinkClick>
              </a:rPr>
              <a:t>Project Timeline</a:t>
            </a:r>
            <a:endParaRPr>
              <a:solidFill>
                <a:srgbClr val="CACACA"/>
              </a:solidFill>
              <a:latin typeface="Montserrat"/>
              <a:ea typeface="Montserrat"/>
              <a:cs typeface="Montserrat"/>
              <a:sym typeface="Montserrat"/>
            </a:endParaRPr>
          </a:p>
        </p:txBody>
      </p:sp>
      <p:sp>
        <p:nvSpPr>
          <p:cNvPr id="243" name="Google Shape;243;p18"/>
          <p:cNvSpPr txBox="1"/>
          <p:nvPr/>
        </p:nvSpPr>
        <p:spPr>
          <a:xfrm>
            <a:off x="1294301" y="4158450"/>
            <a:ext cx="30183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a:solidFill>
                  <a:srgbClr val="FFFFFF"/>
                </a:solidFill>
                <a:latin typeface="Montserrat"/>
                <a:ea typeface="Montserrat"/>
                <a:cs typeface="Montserrat"/>
                <a:sym typeface="Montserrat"/>
              </a:rPr>
              <a:t>Complications</a:t>
            </a:r>
            <a:endParaRPr>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9" name="Google Shape;249;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700"/>
              <a:t>Happy Minds is intended to serve as a mental </a:t>
            </a:r>
            <a:r>
              <a:rPr lang="en-GB" sz="1700"/>
              <a:t>health </a:t>
            </a:r>
            <a:r>
              <a:rPr lang="en-GB" sz="1700"/>
              <a:t>resources hub that provides easy access to a variety of mental health awareness and assistance resources around the net. The website information is pulled through an API that allows site administrators to update resources without having to do any programming. This type of flexibility is paramount to providing a wide variety of services to those in need.</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a:t>
            </a:r>
            <a:endParaRPr/>
          </a:p>
        </p:txBody>
      </p:sp>
      <p:sp>
        <p:nvSpPr>
          <p:cNvPr id="255" name="Google Shape;255;p20"/>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6" name="Google Shape;256;p20"/>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Mental Health Issues are at a record high around the globe, especially during the pandemic</a:t>
            </a:r>
            <a:endParaRPr>
              <a:solidFill>
                <a:srgbClr val="FFFFFF"/>
              </a:solidFill>
            </a:endParaRPr>
          </a:p>
        </p:txBody>
      </p:sp>
      <p:sp>
        <p:nvSpPr>
          <p:cNvPr id="257" name="Google Shape;257;p20"/>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8" name="Google Shape;258;p20"/>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There is a very large demand for mental health assistance resources and not a lot of services readily available online</a:t>
            </a:r>
            <a:endParaRPr>
              <a:solidFill>
                <a:srgbClr val="FFFFFF"/>
              </a:solidFill>
            </a:endParaRPr>
          </a:p>
        </p:txBody>
      </p:sp>
      <p:sp>
        <p:nvSpPr>
          <p:cNvPr id="259" name="Google Shape;259;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0" name="Google Shape;260;p20"/>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An estimated 1 in 4 American adults are impacted by diagnosable mental disorders</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objective</a:t>
            </a:r>
            <a:endParaRPr/>
          </a:p>
        </p:txBody>
      </p:sp>
      <p:sp>
        <p:nvSpPr>
          <p:cNvPr id="266" name="Google Shape;266;p21"/>
          <p:cNvSpPr txBox="1"/>
          <p:nvPr>
            <p:ph idx="1" type="body"/>
          </p:nvPr>
        </p:nvSpPr>
        <p:spPr>
          <a:xfrm>
            <a:off x="4017900" y="1271525"/>
            <a:ext cx="4318500" cy="1766700"/>
          </a:xfrm>
          <a:prstGeom prst="rect">
            <a:avLst/>
          </a:prstGeom>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Char char="●"/>
            </a:pPr>
            <a:r>
              <a:rPr lang="en-GB" sz="1500">
                <a:solidFill>
                  <a:schemeClr val="lt1"/>
                </a:solidFill>
              </a:rPr>
              <a:t>Create a web application that provides ease of access to mental health resources</a:t>
            </a:r>
            <a:endParaRPr sz="1500">
              <a:solidFill>
                <a:schemeClr val="lt1"/>
              </a:solidFill>
            </a:endParaRPr>
          </a:p>
          <a:p>
            <a:pPr indent="-323850" lvl="0" marL="457200" rtl="0" algn="l">
              <a:spcBef>
                <a:spcPts val="0"/>
              </a:spcBef>
              <a:spcAft>
                <a:spcPts val="0"/>
              </a:spcAft>
              <a:buClr>
                <a:schemeClr val="lt1"/>
              </a:buClr>
              <a:buSzPts val="1500"/>
              <a:buChar char="●"/>
            </a:pPr>
            <a:r>
              <a:rPr lang="en-GB" sz="1500">
                <a:solidFill>
                  <a:schemeClr val="lt1"/>
                </a:solidFill>
              </a:rPr>
              <a:t>Offer assistance by linking registered users to a healthcare professional</a:t>
            </a:r>
            <a:endParaRPr sz="1500">
              <a:solidFill>
                <a:schemeClr val="lt1"/>
              </a:solidFill>
            </a:endParaRPr>
          </a:p>
          <a:p>
            <a:pPr indent="-323850" lvl="0" marL="457200" rtl="0" algn="l">
              <a:spcBef>
                <a:spcPts val="0"/>
              </a:spcBef>
              <a:spcAft>
                <a:spcPts val="0"/>
              </a:spcAft>
              <a:buClr>
                <a:schemeClr val="lt1"/>
              </a:buClr>
              <a:buSzPts val="1500"/>
              <a:buChar char="●"/>
            </a:pPr>
            <a:r>
              <a:rPr lang="en-GB" sz="1500">
                <a:solidFill>
                  <a:schemeClr val="lt1"/>
                </a:solidFill>
              </a:rPr>
              <a:t>An onboard community forum allowing users to publicly collaborate with in a safe space</a:t>
            </a:r>
            <a:endParaRPr sz="1500">
              <a:solidFill>
                <a:schemeClr val="lt1"/>
              </a:solidFill>
            </a:endParaRPr>
          </a:p>
          <a:p>
            <a:pPr indent="-323850" lvl="0" marL="457200" rtl="0" algn="l">
              <a:spcBef>
                <a:spcPts val="0"/>
              </a:spcBef>
              <a:spcAft>
                <a:spcPts val="0"/>
              </a:spcAft>
              <a:buClr>
                <a:schemeClr val="lt1"/>
              </a:buClr>
              <a:buSzPts val="1500"/>
              <a:buChar char="●"/>
            </a:pPr>
            <a:r>
              <a:rPr lang="en-GB" sz="1500">
                <a:solidFill>
                  <a:schemeClr val="lt1"/>
                </a:solidFill>
              </a:rPr>
              <a:t>Provide hotlines and contact information via an API</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2"/>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t>
            </a:r>
            <a:r>
              <a:rPr lang="en-GB"/>
              <a:t>audience</a:t>
            </a:r>
            <a:endParaRPr/>
          </a:p>
        </p:txBody>
      </p:sp>
      <p:sp>
        <p:nvSpPr>
          <p:cNvPr id="272" name="Google Shape;272;p22"/>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Char char="●"/>
            </a:pPr>
            <a:r>
              <a:rPr lang="en-GB">
                <a:solidFill>
                  <a:srgbClr val="FFFFFF"/>
                </a:solidFill>
              </a:rPr>
              <a:t>Individuals who struggle with mental health issues/illnesses</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Those with family members or friends who struggle with mental health issues</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Those who wish to become more aware on mental health in their community</a:t>
            </a:r>
            <a:endParaRPr>
              <a:solidFill>
                <a:srgbClr val="FFFFFF"/>
              </a:solidFill>
            </a:endParaRPr>
          </a:p>
        </p:txBody>
      </p:sp>
      <p:pic>
        <p:nvPicPr>
          <p:cNvPr descr="offset_comp_267026.jpg" id="273" name="Google Shape;273;p22"/>
          <p:cNvPicPr preferRelativeResize="0"/>
          <p:nvPr/>
        </p:nvPicPr>
        <p:blipFill rotWithShape="1">
          <a:blip r:embed="rId3">
            <a:alphaModFix/>
          </a:blip>
          <a:srcRect b="-6208" l="39740" r="17180" t="41470"/>
          <a:stretch/>
        </p:blipFill>
        <p:spPr>
          <a:xfrm rot="-5400000">
            <a:off x="5710147" y="2704980"/>
            <a:ext cx="2431500" cy="2436000"/>
          </a:xfrm>
          <a:prstGeom prst="diagStripe">
            <a:avLst>
              <a:gd fmla="val 50445" name="adj"/>
            </a:avLst>
          </a:prstGeom>
          <a:noFill/>
          <a:ln>
            <a:noFill/>
          </a:ln>
        </p:spPr>
      </p:pic>
      <p:pic>
        <p:nvPicPr>
          <p:cNvPr descr="offset_comp_457517_edited2.jpg" id="274" name="Google Shape;274;p22"/>
          <p:cNvPicPr preferRelativeResize="0"/>
          <p:nvPr/>
        </p:nvPicPr>
        <p:blipFill rotWithShape="1">
          <a:blip r:embed="rId4">
            <a:alphaModFix/>
          </a:blip>
          <a:srcRect b="-10133" l="28499" r="21977" t="35784"/>
          <a:stretch/>
        </p:blipFill>
        <p:spPr>
          <a:xfrm rot="-5400000">
            <a:off x="5718946" y="1338207"/>
            <a:ext cx="2504700" cy="2509500"/>
          </a:xfrm>
          <a:prstGeom prst="diagStripe">
            <a:avLst>
              <a:gd fmla="val 50445" name="adj"/>
            </a:avLst>
          </a:prstGeom>
          <a:noFill/>
          <a:ln>
            <a:noFill/>
          </a:ln>
        </p:spPr>
      </p:pic>
      <p:pic>
        <p:nvPicPr>
          <p:cNvPr descr="offset_comp_442889_edtied2.jpg" id="275" name="Google Shape;275;p22"/>
          <p:cNvPicPr preferRelativeResize="0"/>
          <p:nvPr/>
        </p:nvPicPr>
        <p:blipFill rotWithShape="1">
          <a:blip r:embed="rId5">
            <a:alphaModFix/>
          </a:blip>
          <a:srcRect b="15476" l="23925" r="30743" t="16463"/>
          <a:stretch/>
        </p:blipFill>
        <p:spPr>
          <a:xfrm rot="5400000">
            <a:off x="6637386" y="2137210"/>
            <a:ext cx="2504700" cy="2509500"/>
          </a:xfrm>
          <a:prstGeom prst="diagStripe">
            <a:avLst>
              <a:gd fmla="val 50445" name="adj"/>
            </a:avLst>
          </a:prstGeom>
          <a:noFill/>
          <a:ln>
            <a:noFill/>
          </a:ln>
        </p:spPr>
      </p:pic>
      <p:sp>
        <p:nvSpPr>
          <p:cNvPr id="276" name="Google Shape;276;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it’s created</a:t>
            </a:r>
            <a:endParaRPr/>
          </a:p>
        </p:txBody>
      </p:sp>
      <p:sp>
        <p:nvSpPr>
          <p:cNvPr id="282" name="Google Shape;282;p23"/>
          <p:cNvSpPr txBox="1"/>
          <p:nvPr>
            <p:ph idx="1" type="body"/>
          </p:nvPr>
        </p:nvSpPr>
        <p:spPr>
          <a:xfrm>
            <a:off x="1297500" y="1567550"/>
            <a:ext cx="3180000" cy="27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Happy Minds is built on the MERN stack using several Node.JS and React libraries.</a:t>
            </a:r>
            <a:endParaRPr>
              <a:solidFill>
                <a:srgbClr val="FFFFFF"/>
              </a:solidFill>
            </a:endParaRPr>
          </a:p>
          <a:p>
            <a:pPr indent="0" lvl="0" marL="0" rtl="0" algn="l">
              <a:spcBef>
                <a:spcPts val="1600"/>
              </a:spcBef>
              <a:spcAft>
                <a:spcPts val="0"/>
              </a:spcAft>
              <a:buNone/>
            </a:pPr>
            <a:r>
              <a:rPr lang="en-GB">
                <a:solidFill>
                  <a:srgbClr val="FFFFFF"/>
                </a:solidFill>
              </a:rPr>
              <a:t>The registration and login page were imported from an open source repository known as Material UI</a:t>
            </a:r>
            <a:endParaRPr>
              <a:solidFill>
                <a:srgbClr val="FFFFFF"/>
              </a:solidFill>
            </a:endParaRPr>
          </a:p>
          <a:p>
            <a:pPr indent="0" lvl="0" marL="0" rtl="0" algn="l">
              <a:spcBef>
                <a:spcPts val="1600"/>
              </a:spcBef>
              <a:spcAft>
                <a:spcPts val="0"/>
              </a:spcAft>
              <a:buNone/>
            </a:pPr>
            <a:r>
              <a:rPr lang="en-GB">
                <a:solidFill>
                  <a:srgbClr val="FFFFFF"/>
                </a:solidFill>
              </a:rPr>
              <a:t>The backend and the API was created using Strapi</a:t>
            </a:r>
            <a:endParaRPr>
              <a:solidFill>
                <a:srgbClr val="FFFFFF"/>
              </a:solidFill>
            </a:endParaRPr>
          </a:p>
          <a:p>
            <a:pPr indent="0" lvl="0" marL="0" rtl="0" algn="l">
              <a:spcBef>
                <a:spcPts val="1600"/>
              </a:spcBef>
              <a:spcAft>
                <a:spcPts val="0"/>
              </a:spcAft>
              <a:buNone/>
            </a:pPr>
            <a:r>
              <a:rPr lang="en-GB">
                <a:solidFill>
                  <a:srgbClr val="FFFFFF"/>
                </a:solidFill>
              </a:rPr>
              <a:t>The site was hosted on Digital Ocean</a:t>
            </a:r>
            <a:endParaRPr>
              <a:solidFill>
                <a:srgbClr val="FFFFFF"/>
              </a:solidFill>
            </a:endParaRPr>
          </a:p>
          <a:p>
            <a:pPr indent="0" lvl="0" marL="0" rtl="0" algn="l">
              <a:spcBef>
                <a:spcPts val="1600"/>
              </a:spcBef>
              <a:spcAft>
                <a:spcPts val="1600"/>
              </a:spcAft>
              <a:buNone/>
            </a:pPr>
            <a:r>
              <a:rPr lang="en-GB">
                <a:solidFill>
                  <a:srgbClr val="FFFFFF"/>
                </a:solidFill>
              </a:rPr>
              <a:t>GitHub used for version control</a:t>
            </a:r>
            <a:endParaRPr>
              <a:solidFill>
                <a:srgbClr val="FFFFFF"/>
              </a:solidFill>
            </a:endParaRPr>
          </a:p>
        </p:txBody>
      </p:sp>
      <p:pic>
        <p:nvPicPr>
          <p:cNvPr id="283" name="Google Shape;283;p23"/>
          <p:cNvPicPr preferRelativeResize="0"/>
          <p:nvPr/>
        </p:nvPicPr>
        <p:blipFill>
          <a:blip r:embed="rId3">
            <a:alphaModFix/>
          </a:blip>
          <a:stretch>
            <a:fillRect/>
          </a:stretch>
        </p:blipFill>
        <p:spPr>
          <a:xfrm>
            <a:off x="4477500" y="857075"/>
            <a:ext cx="4328300" cy="2164150"/>
          </a:xfrm>
          <a:prstGeom prst="rect">
            <a:avLst/>
          </a:prstGeom>
          <a:noFill/>
          <a:ln>
            <a:noFill/>
          </a:ln>
        </p:spPr>
      </p:pic>
      <p:pic>
        <p:nvPicPr>
          <p:cNvPr id="284" name="Google Shape;284;p23"/>
          <p:cNvPicPr preferRelativeResize="0"/>
          <p:nvPr/>
        </p:nvPicPr>
        <p:blipFill>
          <a:blip r:embed="rId4">
            <a:alphaModFix/>
          </a:blip>
          <a:stretch>
            <a:fillRect/>
          </a:stretch>
        </p:blipFill>
        <p:spPr>
          <a:xfrm>
            <a:off x="4477500" y="3136625"/>
            <a:ext cx="1817475" cy="1817475"/>
          </a:xfrm>
          <a:prstGeom prst="rect">
            <a:avLst/>
          </a:prstGeom>
          <a:noFill/>
          <a:ln>
            <a:noFill/>
          </a:ln>
        </p:spPr>
      </p:pic>
      <p:pic>
        <p:nvPicPr>
          <p:cNvPr id="285" name="Google Shape;285;p23"/>
          <p:cNvPicPr preferRelativeResize="0"/>
          <p:nvPr/>
        </p:nvPicPr>
        <p:blipFill>
          <a:blip r:embed="rId5">
            <a:alphaModFix/>
          </a:blip>
          <a:stretch>
            <a:fillRect/>
          </a:stretch>
        </p:blipFill>
        <p:spPr>
          <a:xfrm>
            <a:off x="6487725" y="3388076"/>
            <a:ext cx="2318076" cy="1211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Software Process</a:t>
            </a:r>
            <a:endParaRPr/>
          </a:p>
        </p:txBody>
      </p:sp>
      <p:sp>
        <p:nvSpPr>
          <p:cNvPr id="291" name="Google Shape;291;p24"/>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Analyze</a:t>
            </a:r>
            <a:endParaRPr/>
          </a:p>
        </p:txBody>
      </p:sp>
      <p:sp>
        <p:nvSpPr>
          <p:cNvPr id="292" name="Google Shape;292;p24"/>
          <p:cNvSpPr txBox="1"/>
          <p:nvPr/>
        </p:nvSpPr>
        <p:spPr>
          <a:xfrm>
            <a:off x="812750"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Detailed requirements analyzed</a:t>
            </a:r>
            <a:endParaRPr sz="1000">
              <a:solidFill>
                <a:srgbClr val="D9D9D9"/>
              </a:solidFill>
              <a:latin typeface="Lato"/>
              <a:ea typeface="Lato"/>
              <a:cs typeface="Lato"/>
              <a:sym typeface="Lato"/>
            </a:endParaRPr>
          </a:p>
        </p:txBody>
      </p:sp>
      <p:sp>
        <p:nvSpPr>
          <p:cNvPr id="293" name="Google Shape;293;p24"/>
          <p:cNvSpPr txBox="1"/>
          <p:nvPr/>
        </p:nvSpPr>
        <p:spPr>
          <a:xfrm>
            <a:off x="812750" y="3320125"/>
            <a:ext cx="19182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Implementation</a:t>
            </a:r>
            <a:endParaRPr/>
          </a:p>
        </p:txBody>
      </p:sp>
      <p:sp>
        <p:nvSpPr>
          <p:cNvPr id="294" name="Google Shape;294;p24"/>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Executing the implementation plan according to schedule</a:t>
            </a:r>
            <a:endParaRPr sz="1000">
              <a:solidFill>
                <a:srgbClr val="D9D9D9"/>
              </a:solidFill>
              <a:latin typeface="Lato"/>
              <a:ea typeface="Lato"/>
              <a:cs typeface="Lato"/>
              <a:sym typeface="Lato"/>
            </a:endParaRPr>
          </a:p>
        </p:txBody>
      </p:sp>
      <p:sp>
        <p:nvSpPr>
          <p:cNvPr id="295" name="Google Shape;295;p24"/>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Refinement</a:t>
            </a:r>
            <a:endParaRPr/>
          </a:p>
        </p:txBody>
      </p:sp>
      <p:sp>
        <p:nvSpPr>
          <p:cNvPr id="296" name="Google Shape;296;p24"/>
          <p:cNvSpPr txBox="1"/>
          <p:nvPr/>
        </p:nvSpPr>
        <p:spPr>
          <a:xfrm>
            <a:off x="6548585"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Updates are pushed based on community feedback</a:t>
            </a:r>
            <a:endParaRPr sz="1000">
              <a:solidFill>
                <a:srgbClr val="D9D9D9"/>
              </a:solidFill>
              <a:latin typeface="Lato"/>
              <a:ea typeface="Lato"/>
              <a:cs typeface="Lato"/>
              <a:sym typeface="Lato"/>
            </a:endParaRPr>
          </a:p>
        </p:txBody>
      </p:sp>
      <p:sp>
        <p:nvSpPr>
          <p:cNvPr id="297" name="Google Shape;297;p24"/>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Testing</a:t>
            </a:r>
            <a:endParaRPr/>
          </a:p>
        </p:txBody>
      </p:sp>
      <p:sp>
        <p:nvSpPr>
          <p:cNvPr id="298" name="Google Shape;298;p24"/>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Site testing to ensure </a:t>
            </a:r>
            <a:r>
              <a:rPr lang="en-GB" sz="1000">
                <a:solidFill>
                  <a:srgbClr val="D9D9D9"/>
                </a:solidFill>
                <a:latin typeface="Lato"/>
                <a:ea typeface="Lato"/>
                <a:cs typeface="Lato"/>
                <a:sym typeface="Lato"/>
              </a:rPr>
              <a:t>excellent</a:t>
            </a:r>
            <a:r>
              <a:rPr lang="en-GB" sz="1000">
                <a:solidFill>
                  <a:srgbClr val="D9D9D9"/>
                </a:solidFill>
                <a:latin typeface="Lato"/>
                <a:ea typeface="Lato"/>
                <a:cs typeface="Lato"/>
                <a:sym typeface="Lato"/>
              </a:rPr>
              <a:t> user experience</a:t>
            </a:r>
            <a:endParaRPr sz="1000">
              <a:solidFill>
                <a:srgbClr val="D9D9D9"/>
              </a:solidFill>
              <a:latin typeface="Lato"/>
              <a:ea typeface="Lato"/>
              <a:cs typeface="Lato"/>
              <a:sym typeface="Lato"/>
            </a:endParaRPr>
          </a:p>
        </p:txBody>
      </p:sp>
      <p:cxnSp>
        <p:nvCxnSpPr>
          <p:cNvPr id="299" name="Google Shape;299;p24"/>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00" name="Google Shape;300;p24"/>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01" name="Google Shape;301;p24"/>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02" name="Google Shape;302;p24"/>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03" name="Google Shape;303;p24"/>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4"/>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4"/>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4"/>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24"/>
          <p:cNvGrpSpPr/>
          <p:nvPr/>
        </p:nvGrpSpPr>
        <p:grpSpPr>
          <a:xfrm>
            <a:off x="3078687" y="2700858"/>
            <a:ext cx="737729" cy="737729"/>
            <a:chOff x="2920647" y="2157958"/>
            <a:chExt cx="827700" cy="827700"/>
          </a:xfrm>
        </p:grpSpPr>
        <p:sp>
          <p:nvSpPr>
            <p:cNvPr id="308" name="Google Shape;308;p24"/>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4"/>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24"/>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11" name="Google Shape;311;p24"/>
          <p:cNvGrpSpPr/>
          <p:nvPr/>
        </p:nvGrpSpPr>
        <p:grpSpPr>
          <a:xfrm rot="-5400000">
            <a:off x="4225338" y="3802929"/>
            <a:ext cx="737729" cy="737729"/>
            <a:chOff x="2920647" y="2157958"/>
            <a:chExt cx="827700" cy="827700"/>
          </a:xfrm>
        </p:grpSpPr>
        <p:sp>
          <p:nvSpPr>
            <p:cNvPr id="312" name="Google Shape;312;p24"/>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24"/>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15" name="Google Shape;315;p24"/>
          <p:cNvGrpSpPr/>
          <p:nvPr/>
        </p:nvGrpSpPr>
        <p:grpSpPr>
          <a:xfrm>
            <a:off x="5313093" y="2700655"/>
            <a:ext cx="737804" cy="737804"/>
            <a:chOff x="5428888" y="2158023"/>
            <a:chExt cx="828900" cy="828900"/>
          </a:xfrm>
        </p:grpSpPr>
        <p:sp>
          <p:nvSpPr>
            <p:cNvPr id="316" name="Google Shape;316;p24"/>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24"/>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19" name="Google Shape;319;p24"/>
          <p:cNvGrpSpPr/>
          <p:nvPr/>
        </p:nvGrpSpPr>
        <p:grpSpPr>
          <a:xfrm rot="5400000">
            <a:off x="4193370" y="1569752"/>
            <a:ext cx="737729" cy="737729"/>
            <a:chOff x="2920647" y="2157958"/>
            <a:chExt cx="827700" cy="827700"/>
          </a:xfrm>
        </p:grpSpPr>
        <p:sp>
          <p:nvSpPr>
            <p:cNvPr id="320" name="Google Shape;320;p24"/>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4"/>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23" name="Google Shape;323;p24"/>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5"/>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Introducing: Strapi</a:t>
            </a:r>
            <a:endParaRPr/>
          </a:p>
        </p:txBody>
      </p:sp>
      <p:sp>
        <p:nvSpPr>
          <p:cNvPr id="329" name="Google Shape;329;p25"/>
          <p:cNvSpPr txBox="1"/>
          <p:nvPr>
            <p:ph idx="1" type="subTitle"/>
          </p:nvPr>
        </p:nvSpPr>
        <p:spPr>
          <a:xfrm>
            <a:off x="1297500" y="934650"/>
            <a:ext cx="6750600" cy="43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latin typeface="Montserrat"/>
                <a:ea typeface="Montserrat"/>
                <a:cs typeface="Montserrat"/>
                <a:sym typeface="Montserrat"/>
              </a:rPr>
              <a:t>Streamlining backend and API development</a:t>
            </a:r>
            <a:endParaRPr/>
          </a:p>
          <a:p>
            <a:pPr indent="0" lvl="0" marL="0" rtl="0" algn="l">
              <a:lnSpc>
                <a:spcPct val="115000"/>
              </a:lnSpc>
              <a:spcBef>
                <a:spcPts val="1600"/>
              </a:spcBef>
              <a:spcAft>
                <a:spcPts val="1600"/>
              </a:spcAft>
              <a:buNone/>
            </a:pPr>
            <a:r>
              <a:t/>
            </a:r>
            <a:endParaRPr/>
          </a:p>
        </p:txBody>
      </p:sp>
      <p:sp>
        <p:nvSpPr>
          <p:cNvPr id="330" name="Google Shape;330;p25"/>
          <p:cNvSpPr txBox="1"/>
          <p:nvPr>
            <p:ph idx="2" type="body"/>
          </p:nvPr>
        </p:nvSpPr>
        <p:spPr>
          <a:xfrm>
            <a:off x="1297500" y="1656775"/>
            <a:ext cx="1991100" cy="275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Arial"/>
              <a:buChar char="●"/>
            </a:pPr>
            <a:r>
              <a:rPr lang="en-GB">
                <a:latin typeface="Arial"/>
                <a:ea typeface="Arial"/>
                <a:cs typeface="Arial"/>
                <a:sym typeface="Arial"/>
              </a:rPr>
              <a:t>Open source</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Very easy to use</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Sets up MongoDB</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Integrated account management</a:t>
            </a:r>
            <a:endParaRPr>
              <a:latin typeface="Arial"/>
              <a:ea typeface="Arial"/>
              <a:cs typeface="Arial"/>
              <a:sym typeface="Arial"/>
            </a:endParaRPr>
          </a:p>
          <a:p>
            <a:pPr indent="-311150" lvl="0" marL="457200" rtl="0" algn="l">
              <a:spcBef>
                <a:spcPts val="0"/>
              </a:spcBef>
              <a:spcAft>
                <a:spcPts val="0"/>
              </a:spcAft>
              <a:buSzPts val="1300"/>
              <a:buFont typeface="Arial"/>
              <a:buChar char="●"/>
            </a:pPr>
            <a:r>
              <a:rPr lang="en-GB">
                <a:latin typeface="Arial"/>
                <a:ea typeface="Arial"/>
                <a:cs typeface="Arial"/>
                <a:sym typeface="Arial"/>
              </a:rPr>
              <a:t>No coding knowledge required to update API</a:t>
            </a:r>
            <a:endParaRPr>
              <a:latin typeface="Arial"/>
              <a:ea typeface="Arial"/>
              <a:cs typeface="Arial"/>
              <a:sym typeface="Arial"/>
            </a:endParaRPr>
          </a:p>
        </p:txBody>
      </p:sp>
      <p:pic>
        <p:nvPicPr>
          <p:cNvPr id="331" name="Google Shape;331;p25"/>
          <p:cNvPicPr preferRelativeResize="0"/>
          <p:nvPr/>
        </p:nvPicPr>
        <p:blipFill>
          <a:blip r:embed="rId3">
            <a:alphaModFix/>
          </a:blip>
          <a:stretch>
            <a:fillRect/>
          </a:stretch>
        </p:blipFill>
        <p:spPr>
          <a:xfrm>
            <a:off x="3441000" y="1554350"/>
            <a:ext cx="5550602" cy="312221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